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80" r:id="rId4"/>
    <p:sldId id="260" r:id="rId5"/>
    <p:sldId id="261" r:id="rId6"/>
    <p:sldId id="262" r:id="rId7"/>
    <p:sldId id="257" r:id="rId8"/>
    <p:sldId id="281" r:id="rId9"/>
    <p:sldId id="263" r:id="rId10"/>
    <p:sldId id="264" r:id="rId11"/>
    <p:sldId id="265" r:id="rId12"/>
    <p:sldId id="273" r:id="rId13"/>
    <p:sldId id="267" r:id="rId14"/>
    <p:sldId id="268" r:id="rId15"/>
    <p:sldId id="269" r:id="rId16"/>
    <p:sldId id="282" r:id="rId17"/>
    <p:sldId id="272" r:id="rId18"/>
    <p:sldId id="270" r:id="rId19"/>
    <p:sldId id="271" r:id="rId20"/>
    <p:sldId id="258" r:id="rId21"/>
    <p:sldId id="274" r:id="rId22"/>
    <p:sldId id="275" r:id="rId23"/>
    <p:sldId id="278" r:id="rId24"/>
    <p:sldId id="276" r:id="rId25"/>
    <p:sldId id="279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rijimacky.cermat.cz/menu/upravy-podminek-prijimaciho-rizen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&#8226;%09N&#225;rodn&#237;%20soustava%20kvalifikac&#237;%20(narodnikvalifikace.cz)" TargetMode="External"/><Relationship Id="rId3" Type="http://schemas.openxmlformats.org/officeDocument/2006/relationships/hyperlink" Target="http://www.msmt.cz/" TargetMode="External"/><Relationship Id="rId7" Type="http://schemas.openxmlformats.org/officeDocument/2006/relationships/hyperlink" Target="Dom&#367;%20-%20Pr&#367;vodce%20kari&#233;rou%20(zkola.cz)" TargetMode="External"/><Relationship Id="rId2" Type="http://schemas.openxmlformats.org/officeDocument/2006/relationships/hyperlink" Target="https://www.mps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redniskoly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&#8226;%09www.atlasskolstvi.cz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online.cz/" TargetMode="External"/><Relationship Id="rId7" Type="http://schemas.openxmlformats.org/officeDocument/2006/relationships/hyperlink" Target="https://prijimacky.cermat.cz/menu/testova-zadani-k-procvicovani/testova-zadani-v-pdf" TargetMode="External"/><Relationship Id="rId2" Type="http://schemas.openxmlformats.org/officeDocument/2006/relationships/hyperlink" Target="http://www.sci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8226;%09Ti&#353;t&#283;n&#225;%20verze%20&#8211;%20TESTY%20z%20matematiky%20pro%20&#382;&#225;ky%209.%20t&#345;&#237;d%20Z&#352;%202023-2024.%20ISBN%20978-80-7358-410-8;%20TESTY%20z%20&#269;esk&#233;ho%20jazyka%20pro%20&#382;&#225;ky%209.%20t&#345;&#237;d%20Z&#352;%202023-2024.%20ISBN%20978-80-7358-409-2" TargetMode="External"/><Relationship Id="rId5" Type="http://schemas.openxmlformats.org/officeDocument/2006/relationships/hyperlink" Target="http://www.zkousky-nanecisto.cz/" TargetMode="External"/><Relationship Id="rId4" Type="http://schemas.openxmlformats.org/officeDocument/2006/relationships/hyperlink" Target="http://www.zaskolou.cz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J2Zv556_GI" TargetMode="External"/><Relationship Id="rId7" Type="http://schemas.openxmlformats.org/officeDocument/2006/relationships/hyperlink" Target="https://www.youtube.com/watch?v=Q4YjKGuO3T0" TargetMode="External"/><Relationship Id="rId2" Type="http://schemas.openxmlformats.org/officeDocument/2006/relationships/hyperlink" Target="https://www.youtube.com/watch?v=uHeUsdQGPm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ihlaskynastredni.cz/" TargetMode="External"/><Relationship Id="rId5" Type="http://schemas.openxmlformats.org/officeDocument/2006/relationships/hyperlink" Target="https://www.youtube.com/watch?v=vRHfOhAKOYY&amp;t=1s" TargetMode="External"/><Relationship Id="rId4" Type="http://schemas.openxmlformats.org/officeDocument/2006/relationships/hyperlink" Target="https://www.youtube.com/watch?v=vRHfOhAKOYY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iero.cz/" TargetMode="External"/><Relationship Id="rId2" Type="http://schemas.openxmlformats.org/officeDocument/2006/relationships/hyperlink" Target="https://znas.se/test-osobnost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mdi.cz/" TargetMode="External"/><Relationship Id="rId5" Type="http://schemas.openxmlformats.org/officeDocument/2006/relationships/hyperlink" Target="https://www.salmondo.cz/" TargetMode="External"/><Relationship Id="rId4" Type="http://schemas.openxmlformats.org/officeDocument/2006/relationships/hyperlink" Target="https://test-mbti.hys.cz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en.dvo\Downloads\OOP_p&#197;&#153;ij&#195;&#173;mac&#195;&#173;_zkou&#197;&#161;ky_2023_2024.pdf" TargetMode="External"/><Relationship Id="rId2" Type="http://schemas.openxmlformats.org/officeDocument/2006/relationships/hyperlink" Target="https://prijimacky.cermat.cz/menu/upravy-podminek-prijimaciho-rizen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041B1-F0B0-4AEC-934E-D99B640F3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021976"/>
            <a:ext cx="7766936" cy="3028860"/>
          </a:xfrm>
        </p:spPr>
        <p:txBody>
          <a:bodyPr/>
          <a:lstStyle/>
          <a:p>
            <a:pPr algn="l"/>
            <a:r>
              <a:rPr lang="cs-CZ" sz="4000" b="1" dirty="0"/>
              <a:t>Přijímací řízení </a:t>
            </a:r>
            <a:br>
              <a:rPr lang="cs-CZ" sz="4000" b="1" dirty="0"/>
            </a:br>
            <a:r>
              <a:rPr lang="cs-CZ" sz="4000" b="1" dirty="0"/>
              <a:t>do středního vzdělávání </a:t>
            </a:r>
            <a:br>
              <a:rPr lang="cs-CZ" sz="4000" b="1" dirty="0"/>
            </a:br>
            <a:r>
              <a:rPr lang="cs-CZ" sz="4000" b="1" dirty="0"/>
              <a:t>a vzdělávání v konzervatoři 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527BA9-E343-4F53-B0CD-BE587EAFFC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600" dirty="0">
                <a:latin typeface="+mj-lt"/>
              </a:rPr>
              <a:t>Mgr. Lenka Dvořáková, výchovná a kariérová poradkyně</a:t>
            </a:r>
          </a:p>
          <a:p>
            <a:pPr algn="l"/>
            <a:r>
              <a:rPr lang="cs-CZ" sz="1600" dirty="0">
                <a:latin typeface="+mj-lt"/>
              </a:rPr>
              <a:t>ZŠ Kuřim Tyršova</a:t>
            </a:r>
          </a:p>
          <a:p>
            <a:pPr algn="l"/>
            <a:r>
              <a:rPr lang="cs-CZ" sz="1600" dirty="0">
                <a:latin typeface="+mj-lt"/>
              </a:rPr>
              <a:t>e-mail: dvorakova@tyrsovkakurim.cz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98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63EEB-8410-4648-A74C-B4028ADE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Žáci se </a:t>
            </a:r>
            <a:r>
              <a:rPr lang="cs-CZ" b="1" dirty="0" err="1"/>
              <a:t>SVP</a:t>
            </a:r>
            <a:r>
              <a:rPr lang="cs-CZ" b="1" dirty="0"/>
              <a:t> </a:t>
            </a:r>
            <a:r>
              <a:rPr lang="cs-CZ" dirty="0"/>
              <a:t>(speciálními vzdělávacími potřebami)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B05F1D-60A2-4432-96EE-26AA6678B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Úprava podmínek pro žáci se speciálními vzdělávacími potřebami:</a:t>
            </a:r>
          </a:p>
          <a:p>
            <a:pPr lvl="1"/>
            <a:r>
              <a:rPr lang="cs-CZ" sz="2000" dirty="0"/>
              <a:t>Společně s přihláškou odevzdávají </a:t>
            </a:r>
            <a:r>
              <a:rPr lang="cs-CZ" sz="2000" dirty="0" err="1"/>
              <a:t>DŠPZ</a:t>
            </a:r>
            <a:r>
              <a:rPr lang="cs-CZ" sz="2000" dirty="0"/>
              <a:t> (doklad od školního poradenského zařízení), většinou se jedná o navýšení časového limitu</a:t>
            </a:r>
            <a:br>
              <a:rPr lang="cs-CZ" sz="2000" dirty="0"/>
            </a:br>
            <a:endParaRPr lang="cs-CZ" sz="2000" dirty="0"/>
          </a:p>
          <a:p>
            <a:pPr lvl="1"/>
            <a:r>
              <a:rPr lang="cs-CZ" sz="2000" dirty="0">
                <a:hlinkClick r:id="rId2"/>
              </a:rPr>
              <a:t>https://prijimacky.cermat.cz/menu/upravy-podminek-prijimaciho-rizeni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71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99295-939C-44DF-B926-70D7F471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0282"/>
          </a:xfrm>
        </p:spPr>
        <p:txBody>
          <a:bodyPr/>
          <a:lstStyle/>
          <a:p>
            <a:r>
              <a:rPr lang="cs-CZ" b="1" dirty="0"/>
              <a:t>Termíny 1. kola </a:t>
            </a:r>
            <a:r>
              <a:rPr lang="cs-CZ" b="1" dirty="0" err="1"/>
              <a:t>JPZ</a:t>
            </a:r>
            <a:endParaRPr lang="cs-CZ" b="1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45F1CCEF-8379-4AAA-9B7A-933DA8009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537" y="1424766"/>
            <a:ext cx="7940728" cy="200423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A0BA457-98CB-4F33-A0C9-2A15F5B37A2B}"/>
              </a:ext>
            </a:extLst>
          </p:cNvPr>
          <p:cNvSpPr txBox="1"/>
          <p:nvPr/>
        </p:nvSpPr>
        <p:spPr>
          <a:xfrm>
            <a:off x="959224" y="3693459"/>
            <a:ext cx="72614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Školní a talentové </a:t>
            </a:r>
            <a:r>
              <a:rPr lang="cs-CZ" dirty="0"/>
              <a:t>přijímací zkoušky – škola stanoví minim. 2 termíny, uchazeč koná pouze jednou</a:t>
            </a:r>
          </a:p>
          <a:p>
            <a:endParaRPr lang="cs-CZ" dirty="0"/>
          </a:p>
          <a:p>
            <a:r>
              <a:rPr lang="cs-CZ" b="1" dirty="0"/>
              <a:t>Od 15. března do 23. dubna </a:t>
            </a:r>
            <a:r>
              <a:rPr lang="cs-CZ" dirty="0"/>
              <a:t>(alespoň jeden z termínů se musí konat mimo termíny </a:t>
            </a:r>
            <a:r>
              <a:rPr lang="cs-CZ" dirty="0" err="1"/>
              <a:t>JPZ</a:t>
            </a:r>
            <a:r>
              <a:rPr lang="cs-CZ" dirty="0"/>
              <a:t>) – náhradní od 24. dubna do 5. května 2025</a:t>
            </a:r>
          </a:p>
          <a:p>
            <a:endParaRPr lang="cs-CZ" dirty="0"/>
          </a:p>
          <a:p>
            <a:r>
              <a:rPr lang="cs-CZ" dirty="0"/>
              <a:t>Pokud se uchazeč pro vážné důvody nedostaví k </a:t>
            </a:r>
            <a:r>
              <a:rPr lang="cs-CZ" dirty="0" err="1"/>
              <a:t>JPZ</a:t>
            </a:r>
            <a:r>
              <a:rPr lang="cs-CZ" dirty="0"/>
              <a:t> a svoji neúčast písemně nejpozději do 3 pracovních dnů omluví, může konat zkoušku v náhradním termínu.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5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6ECBC-706A-481A-993F-217E9C6F5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Podání omluvy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B721F8-D4B3-4D20-B4FC-22FA8A6E0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Pakliže se uchazeči nemohou v řádném termínu dostavit ke konání testů (např. z důvodu nemoci apod.), mohou se omluvit řediteli střední školy, kde měli konat </a:t>
            </a:r>
            <a:r>
              <a:rPr lang="cs-CZ" dirty="0" err="1"/>
              <a:t>JPZ</a:t>
            </a:r>
            <a:r>
              <a:rPr lang="cs-CZ" dirty="0"/>
              <a:t>. Pokud ředitel školy omluvu uzná, uchazeči mohou konat zkoušku v náhradním termínu.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3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F9DFC-2228-4FCC-B9AD-8E645A8E4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5435"/>
          </a:xfrm>
        </p:spPr>
        <p:txBody>
          <a:bodyPr/>
          <a:lstStyle/>
          <a:p>
            <a:r>
              <a:rPr lang="cs-CZ" b="1" dirty="0"/>
              <a:t>Jednotná přijímací zkouška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6F03C2-8DC8-4445-BE83-D5B42B89B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7813"/>
            <a:ext cx="8596668" cy="4723550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Týká se oborů vzdělávání s maturitní zkouškou, gymnázia se sportovní přípravou</a:t>
            </a:r>
          </a:p>
          <a:p>
            <a:pPr lvl="0"/>
            <a:r>
              <a:rPr lang="cs-CZ" dirty="0"/>
              <a:t>Netýká se oborů 82 Umění a užité umění (talentová zkouška), zkrácené studium</a:t>
            </a:r>
          </a:p>
          <a:p>
            <a:pPr lvl="0"/>
            <a:r>
              <a:rPr lang="cs-CZ" dirty="0"/>
              <a:t>Může konat každý, kdo podal přihlášku alespoň do jednoho oboru s maturitní zkouškou</a:t>
            </a:r>
          </a:p>
          <a:p>
            <a:pPr lvl="0"/>
            <a:r>
              <a:rPr lang="cs-CZ" dirty="0"/>
              <a:t>Uchazeč může konat 2 x, započítává se lepší výsledek</a:t>
            </a:r>
          </a:p>
          <a:p>
            <a:pPr lvl="0"/>
            <a:r>
              <a:rPr lang="cs-CZ" dirty="0"/>
              <a:t>Písemný test z českého jazyka a literatury (60 minut) a z matematiky (70 minut)</a:t>
            </a:r>
          </a:p>
          <a:p>
            <a:pPr lvl="0"/>
            <a:r>
              <a:rPr lang="cs-CZ" dirty="0"/>
              <a:t>Podíl hodnocení přijímací zkoušky na celkovém hodnocení – 60% (gymnázium se sportovní přípravou – 40%)</a:t>
            </a:r>
          </a:p>
          <a:p>
            <a:pPr lvl="0"/>
            <a:r>
              <a:rPr lang="cs-CZ" dirty="0"/>
              <a:t>Ředitelé SŠ stanoví hranici úspěšnosti v </a:t>
            </a:r>
            <a:r>
              <a:rPr lang="cs-CZ" dirty="0" err="1"/>
              <a:t>JZ</a:t>
            </a:r>
            <a:endParaRPr lang="cs-CZ" dirty="0"/>
          </a:p>
          <a:p>
            <a:pPr lvl="1"/>
            <a:r>
              <a:rPr lang="cs-CZ" dirty="0"/>
              <a:t>Pomůcky – pouze modrá či černě píšící propiska, u matematiky navíc obyčejná tužka a rýsovací potřeby. </a:t>
            </a:r>
            <a:endParaRPr lang="cs-CZ" sz="1200" dirty="0"/>
          </a:p>
          <a:p>
            <a:pPr lvl="1"/>
            <a:r>
              <a:rPr lang="cs-CZ" dirty="0"/>
              <a:t>Zakázány slovníky, Pravidla českého pravopisu, tabulky a kalkulačka. </a:t>
            </a:r>
            <a:endParaRPr lang="cs-CZ" sz="1200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983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E3BF9-EED5-4794-9B28-1598518F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cs-CZ" b="1" dirty="0"/>
              <a:t>Školní část </a:t>
            </a:r>
            <a:r>
              <a:rPr lang="cs-CZ" b="1" dirty="0" err="1"/>
              <a:t>JPZ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F49F4B-4659-4A19-966D-3136238AF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/>
          <a:lstStyle/>
          <a:p>
            <a:pPr fontAlgn="base"/>
            <a:r>
              <a:rPr lang="cs-CZ" dirty="0"/>
              <a:t>body za vysvědčení (</a:t>
            </a:r>
            <a:r>
              <a:rPr lang="cs-CZ" b="1" dirty="0"/>
              <a:t>průměr</a:t>
            </a:r>
            <a:r>
              <a:rPr lang="cs-CZ" dirty="0"/>
              <a:t> z 8. třídy a pololetí 9. třídy)</a:t>
            </a:r>
          </a:p>
          <a:p>
            <a:pPr fontAlgn="base"/>
            <a:r>
              <a:rPr lang="cs-CZ" dirty="0"/>
              <a:t>test studijních předpokladů</a:t>
            </a:r>
          </a:p>
          <a:p>
            <a:pPr fontAlgn="base"/>
            <a:r>
              <a:rPr lang="cs-CZ" dirty="0"/>
              <a:t>test z anglického jazyka</a:t>
            </a:r>
          </a:p>
          <a:p>
            <a:pPr fontAlgn="base"/>
            <a:r>
              <a:rPr lang="cs-CZ" dirty="0"/>
              <a:t>test z náboženství </a:t>
            </a:r>
          </a:p>
          <a:p>
            <a:pPr fontAlgn="base"/>
            <a:r>
              <a:rPr lang="cs-CZ" dirty="0"/>
              <a:t>body za účast v olympiádách a odborných soutěžích</a:t>
            </a:r>
          </a:p>
          <a:p>
            <a:pPr fontAlgn="base"/>
            <a:r>
              <a:rPr lang="cs-CZ" dirty="0"/>
              <a:t>test fyzické zdatnosti (např. policejní školy)</a:t>
            </a:r>
          </a:p>
          <a:p>
            <a:pPr fontAlgn="base"/>
            <a:r>
              <a:rPr lang="cs-CZ" dirty="0"/>
              <a:t>test zručnosti (např. zubní laboranti)</a:t>
            </a:r>
          </a:p>
          <a:p>
            <a:pPr fontAlgn="base"/>
            <a:r>
              <a:rPr lang="cs-CZ" dirty="0"/>
              <a:t>test hudebních nebo komunikačních předpokladů (např. pedagogické obory)</a:t>
            </a:r>
          </a:p>
          <a:p>
            <a:endParaRPr lang="cs-CZ" dirty="0"/>
          </a:p>
          <a:p>
            <a:pPr lvl="0"/>
            <a:r>
              <a:rPr lang="cs-CZ" b="1" dirty="0"/>
              <a:t>15.03. – 23.04.2025</a:t>
            </a:r>
            <a:r>
              <a:rPr lang="cs-CZ" dirty="0"/>
              <a:t> – období pro školní a talentové zkoušky</a:t>
            </a:r>
          </a:p>
          <a:p>
            <a:pPr lvl="0"/>
            <a:r>
              <a:rPr lang="cs-CZ" b="1" dirty="0"/>
              <a:t>24.04. – 05.05.2025</a:t>
            </a:r>
            <a:r>
              <a:rPr lang="cs-CZ" dirty="0"/>
              <a:t> – náhradní termín pro školní a talentové zkoušky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462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D4431-ACC5-44E9-953A-3B247A61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86462D3-C626-4518-97EF-2375BC866F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988" y="546847"/>
            <a:ext cx="9337360" cy="514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5900F-DB02-4535-99BD-F3D2847E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Výsledky přijímacího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066CDD-7354-41A6-8721-11BB95BBE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9177"/>
            <a:ext cx="8596668" cy="4562186"/>
          </a:xfrm>
        </p:spPr>
        <p:txBody>
          <a:bodyPr/>
          <a:lstStyle/>
          <a:p>
            <a:r>
              <a:rPr lang="cs-CZ" dirty="0"/>
              <a:t>Umístí-li se uchazeč na místě opravňujícím k přijetí do více oborů vzdělávání, bude </a:t>
            </a:r>
            <a:r>
              <a:rPr lang="cs-CZ" b="1" dirty="0"/>
              <a:t>přijat do oboru umístěného na </a:t>
            </a:r>
            <a:r>
              <a:rPr lang="cs-CZ" b="1" dirty="0" err="1"/>
              <a:t>přednostnějším</a:t>
            </a:r>
            <a:r>
              <a:rPr lang="cs-CZ" b="1" dirty="0"/>
              <a:t> pořadí</a:t>
            </a:r>
            <a:r>
              <a:rPr lang="cs-CZ" dirty="0"/>
              <a:t>, do ostatních oborů nebude přijat</a:t>
            </a:r>
            <a:br>
              <a:rPr lang="cs-CZ" dirty="0"/>
            </a:br>
            <a:endParaRPr lang="cs-CZ" dirty="0"/>
          </a:p>
          <a:p>
            <a:r>
              <a:rPr lang="cs-CZ" dirty="0"/>
              <a:t>Rozhodnutí o přijetí nebo nepřijetí ke vzdělávání se oznamují </a:t>
            </a:r>
            <a:r>
              <a:rPr lang="cs-CZ" b="1" dirty="0"/>
              <a:t>zveřejněním seznamu uchazečů</a:t>
            </a:r>
            <a:r>
              <a:rPr lang="cs-CZ" dirty="0"/>
              <a:t> s hodnocením jednotlivých částí přijímacího řízení a označením přijat/nepřijat (nevyhotovuje se písemné rozhodnutí) </a:t>
            </a:r>
            <a:br>
              <a:rPr lang="cs-CZ" dirty="0"/>
            </a:br>
            <a:endParaRPr lang="cs-CZ" dirty="0"/>
          </a:p>
          <a:p>
            <a:r>
              <a:rPr lang="cs-CZ" b="1" dirty="0"/>
              <a:t>Výsledky 1. kola </a:t>
            </a:r>
            <a:r>
              <a:rPr lang="cs-CZ" dirty="0"/>
              <a:t>přijímacího řízení budou zveřejněny </a:t>
            </a:r>
            <a:r>
              <a:rPr lang="cs-CZ" b="1" dirty="0"/>
              <a:t>15. května 2025</a:t>
            </a:r>
          </a:p>
        </p:txBody>
      </p:sp>
    </p:spTree>
    <p:extLst>
      <p:ext uri="{BB962C8B-B14F-4D97-AF65-F5344CB8AC3E}">
        <p14:creationId xmlns:p14="http://schemas.microsoft.com/office/powerpoint/2010/main" val="3950001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3F5C2-BC63-4AED-9900-93CF180BB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Vzdání se přijetí v 1. kole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5EB85C-0B96-4DFB-A333-A10BD73D5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je uchazeč přijat na střední školu, kam nechce nebo nemůže nastoupit, musí se vzdát přijetí na střední školu. </a:t>
            </a:r>
          </a:p>
          <a:p>
            <a:r>
              <a:rPr lang="cs-CZ" b="1" dirty="0"/>
              <a:t>Vzdání se práva na přijetí musí být provedeno prokazatelně (ne přes </a:t>
            </a:r>
            <a:r>
              <a:rPr lang="cs-CZ" b="1" dirty="0" err="1"/>
              <a:t>DIPSY</a:t>
            </a:r>
            <a:r>
              <a:rPr lang="cs-CZ" b="1" dirty="0"/>
              <a:t>) a to do 21. 5. 2025</a:t>
            </a:r>
          </a:p>
          <a:p>
            <a:r>
              <a:rPr lang="cs-CZ" dirty="0"/>
              <a:t>Vzdáním se přijetí ztrácíte celé 1. kolo a musíte se přihlásit do dalšího kola (nepřesunete se v 1. kole na další školu!).</a:t>
            </a:r>
          </a:p>
          <a:p>
            <a:r>
              <a:rPr lang="cs-CZ" dirty="0"/>
              <a:t>Po vzdání se přijetí ve 2. kole přijímacího řízení a až potom může podat přihlášku do 3. a dalších kol (tzn. nedostane místo v méně prioritním oboru ve 2. kole). Tímto krokem se pouze uvolní místo v daném oboru, ale neposouvá se pořadí uchazečů. Uvolněné místo smí škola obsadit až v dalším kole.</a:t>
            </a:r>
          </a:p>
        </p:txBody>
      </p:sp>
    </p:spTree>
    <p:extLst>
      <p:ext uri="{BB962C8B-B14F-4D97-AF65-F5344CB8AC3E}">
        <p14:creationId xmlns:p14="http://schemas.microsoft.com/office/powerpoint/2010/main" val="2705400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BBE08-65F9-4E9D-8B22-263D33CD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kolo </a:t>
            </a:r>
            <a:r>
              <a:rPr lang="cs-CZ" b="1" dirty="0" err="1"/>
              <a:t>JPZ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1720C1-768D-4840-934E-F7DF1D9C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0565"/>
            <a:ext cx="8596668" cy="4660797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Platí stejná pravidla jako v 1. kole (stejné množství přihlášek, až 5)</a:t>
            </a:r>
          </a:p>
          <a:p>
            <a:pPr lvl="0"/>
            <a:r>
              <a:rPr lang="cs-CZ" sz="2000" dirty="0"/>
              <a:t>Písemná jednotná přijímací zkouška se nekoná</a:t>
            </a:r>
          </a:p>
          <a:p>
            <a:pPr lvl="0"/>
            <a:r>
              <a:rPr lang="cs-CZ" sz="2000" dirty="0"/>
              <a:t>Přihlášku může podat pouze uchazeč, který nebyl přijat v 1. kole nebo se vzdal práva na přijetí</a:t>
            </a:r>
          </a:p>
          <a:p>
            <a:pPr lvl="0"/>
            <a:r>
              <a:rPr lang="cs-CZ" sz="2000" dirty="0"/>
              <a:t>Do maturitních oborů vzdělávání bez talentové zkoušky se může přihlásit jen ten uchazeč, který konal v 1. kole jednotnou zkoušku</a:t>
            </a:r>
          </a:p>
          <a:p>
            <a:pPr lvl="0"/>
            <a:r>
              <a:rPr lang="cs-CZ" sz="2000" dirty="0"/>
              <a:t>Kritéria zveřejní ředitel školy </a:t>
            </a:r>
            <a:r>
              <a:rPr lang="cs-CZ" sz="2000" b="1" dirty="0"/>
              <a:t>do 19. 5. 2025</a:t>
            </a:r>
          </a:p>
          <a:p>
            <a:pPr lvl="0"/>
            <a:r>
              <a:rPr lang="cs-CZ" sz="2000" dirty="0"/>
              <a:t>Termín pro podání přihlášky od </a:t>
            </a:r>
            <a:r>
              <a:rPr lang="cs-CZ" sz="2000" b="1" dirty="0"/>
              <a:t>20. do 26. května 2025</a:t>
            </a:r>
          </a:p>
          <a:p>
            <a:pPr lvl="0"/>
            <a:r>
              <a:rPr lang="cs-CZ" sz="2000" dirty="0"/>
              <a:t>Zveřejnění výsledků </a:t>
            </a:r>
            <a:r>
              <a:rPr lang="cs-CZ" sz="2000" b="1" dirty="0"/>
              <a:t>24. 6. 2025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60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B61AA-1F9C-427B-8032-D1C3E7BA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kolo </a:t>
            </a:r>
            <a:r>
              <a:rPr lang="cs-CZ" b="1" dirty="0" err="1"/>
              <a:t>JPZ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04BBA2-E709-4AAE-8BCE-CDEA4A44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>
            <a:normAutofit/>
          </a:bodyPr>
          <a:lstStyle/>
          <a:p>
            <a:r>
              <a:rPr lang="cs-CZ" dirty="0"/>
              <a:t>Termín pro odevzdání přihlášek – až 7. den po vydání rozhodnutí ve 2. kole </a:t>
            </a:r>
            <a:r>
              <a:rPr lang="cs-CZ" dirty="0" err="1"/>
              <a:t>JPŘ</a:t>
            </a:r>
            <a:endParaRPr lang="cs-CZ" dirty="0"/>
          </a:p>
          <a:p>
            <a:r>
              <a:rPr lang="cs-CZ" dirty="0"/>
              <a:t>Počet přihlášek je neomezený</a:t>
            </a:r>
          </a:p>
          <a:p>
            <a:r>
              <a:rPr lang="cs-CZ" dirty="0"/>
              <a:t>Přihlášky lez podávat jen na tiskopisu (1 tiskopis – 1 škola)</a:t>
            </a:r>
          </a:p>
          <a:p>
            <a:r>
              <a:rPr lang="cs-CZ" dirty="0"/>
              <a:t>Výsledky </a:t>
            </a:r>
            <a:r>
              <a:rPr lang="cs-CZ" dirty="0" err="1"/>
              <a:t>JPZ</a:t>
            </a:r>
            <a:r>
              <a:rPr lang="cs-CZ" dirty="0"/>
              <a:t> se nemusí zohledňovat (pokud jsou součástí kritérií, tak ředitel SŠ určí náhradní hodnocení)</a:t>
            </a:r>
          </a:p>
          <a:p>
            <a:r>
              <a:rPr lang="cs-CZ" dirty="0"/>
              <a:t>Rozhodnutí se vyhotovují v písemné formě</a:t>
            </a:r>
          </a:p>
          <a:p>
            <a:r>
              <a:rPr lang="cs-CZ" dirty="0"/>
              <a:t>Přijatý uchazeč musí do 7 pracovních dnů ode dne oznámení (doručení) </a:t>
            </a:r>
            <a:r>
              <a:rPr lang="cs-CZ" b="1" dirty="0"/>
              <a:t>rozhodnutí potvrdit svůj úmysl vzdělávat </a:t>
            </a:r>
            <a:r>
              <a:rPr lang="cs-CZ" dirty="0"/>
              <a:t>se v daném oboru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70326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E9111-9CB6-4E1D-999B-2EFD967E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Přihlášky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E5D6A7-7517-4BD1-A15D-E132F310E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1812"/>
          </a:xfrm>
        </p:spPr>
        <p:txBody>
          <a:bodyPr>
            <a:normAutofit/>
          </a:bodyPr>
          <a:lstStyle/>
          <a:p>
            <a:r>
              <a:rPr lang="cs-CZ" sz="2400" dirty="0"/>
              <a:t>Termín podání přihlášek: 1. – 20. února 2025</a:t>
            </a:r>
          </a:p>
          <a:p>
            <a:pPr marL="0" indent="0">
              <a:buNone/>
            </a:pPr>
            <a:br>
              <a:rPr lang="cs-CZ" sz="2400" dirty="0"/>
            </a:br>
            <a:r>
              <a:rPr lang="cs-CZ" sz="2400" dirty="0"/>
              <a:t>Způsob podání přihlášek:</a:t>
            </a:r>
          </a:p>
          <a:p>
            <a:pPr>
              <a:buAutoNum type="arabicParenR"/>
            </a:pPr>
            <a:r>
              <a:rPr lang="cs-CZ" sz="2400" b="1" dirty="0"/>
              <a:t>Elektronicky </a:t>
            </a:r>
            <a:r>
              <a:rPr lang="cs-CZ" sz="2000" dirty="0"/>
              <a:t>(prostřednictvím informačního systému </a:t>
            </a:r>
            <a:r>
              <a:rPr lang="cs-CZ" sz="2000" dirty="0" err="1"/>
              <a:t>DIPSY</a:t>
            </a:r>
            <a:r>
              <a:rPr lang="cs-CZ" sz="2000" dirty="0"/>
              <a:t>)</a:t>
            </a:r>
          </a:p>
          <a:p>
            <a:pPr>
              <a:buAutoNum type="arabicParenR"/>
            </a:pPr>
            <a:r>
              <a:rPr lang="cs-CZ" sz="2400" b="1" dirty="0"/>
              <a:t>Hybridně </a:t>
            </a:r>
            <a:r>
              <a:rPr lang="cs-CZ" sz="2000" dirty="0"/>
              <a:t>(výpis z informačního systému bez prokázání totožnosti)</a:t>
            </a:r>
          </a:p>
          <a:p>
            <a:pPr>
              <a:buAutoNum type="arabicParenR"/>
            </a:pPr>
            <a:r>
              <a:rPr lang="cs-CZ" sz="2400" b="1" dirty="0"/>
              <a:t>Papírově </a:t>
            </a:r>
            <a:r>
              <a:rPr lang="cs-CZ" sz="2000" dirty="0"/>
              <a:t>(na tiskopisu)</a:t>
            </a:r>
            <a:br>
              <a:rPr lang="cs-CZ" sz="2400" dirty="0"/>
            </a:b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5018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AE006-0E30-4BD8-A79A-2C976E56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3718"/>
          </a:xfrm>
        </p:spPr>
        <p:txBody>
          <a:bodyPr>
            <a:normAutofit/>
          </a:bodyPr>
          <a:lstStyle/>
          <a:p>
            <a:r>
              <a:rPr lang="cs-CZ" b="1" dirty="0"/>
              <a:t>Novinky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25E452-68C2-4235-AD4A-C5C70BD67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73623"/>
            <a:ext cx="8596668" cy="4167739"/>
          </a:xfrm>
        </p:spPr>
        <p:txBody>
          <a:bodyPr/>
          <a:lstStyle/>
          <a:p>
            <a:r>
              <a:rPr lang="cs-CZ" dirty="0"/>
              <a:t>Talentové zkoušky nejsou v dřívějším termínu</a:t>
            </a:r>
          </a:p>
          <a:p>
            <a:r>
              <a:rPr lang="cs-CZ" dirty="0"/>
              <a:t>Místo konání </a:t>
            </a:r>
            <a:r>
              <a:rPr lang="cs-CZ" dirty="0" err="1"/>
              <a:t>JPZ</a:t>
            </a:r>
            <a:r>
              <a:rPr lang="cs-CZ" dirty="0"/>
              <a:t> – jedna škola/dvě školy</a:t>
            </a:r>
          </a:p>
          <a:p>
            <a:r>
              <a:rPr lang="cs-CZ" dirty="0"/>
              <a:t>Dva pokusy na </a:t>
            </a:r>
            <a:r>
              <a:rPr lang="cs-CZ" dirty="0" err="1"/>
              <a:t>JPZ</a:t>
            </a:r>
            <a:r>
              <a:rPr lang="cs-CZ" dirty="0"/>
              <a:t> (i pro 1 maturitní obor)</a:t>
            </a:r>
          </a:p>
          <a:p>
            <a:r>
              <a:rPr lang="cs-CZ" dirty="0"/>
              <a:t>Přihlížení k výsledkům </a:t>
            </a:r>
            <a:r>
              <a:rPr lang="cs-CZ" dirty="0" err="1"/>
              <a:t>JPZ</a:t>
            </a:r>
            <a:r>
              <a:rPr lang="cs-CZ" dirty="0"/>
              <a:t> i ve druhém kole</a:t>
            </a:r>
          </a:p>
          <a:p>
            <a:r>
              <a:rPr lang="cs-CZ" dirty="0"/>
              <a:t>Pozdější vyhlášení výsledků</a:t>
            </a:r>
          </a:p>
          <a:p>
            <a:r>
              <a:rPr lang="cs-CZ" dirty="0"/>
              <a:t>Zrušení zápisových lístků</a:t>
            </a:r>
          </a:p>
          <a:p>
            <a:r>
              <a:rPr lang="cs-CZ" dirty="0"/>
              <a:t>Zrušení odvolání</a:t>
            </a:r>
          </a:p>
          <a:p>
            <a:r>
              <a:rPr lang="cs-CZ" dirty="0"/>
              <a:t>Vzdání se přijetí</a:t>
            </a:r>
          </a:p>
          <a:p>
            <a:r>
              <a:rPr lang="cs-CZ" dirty="0"/>
              <a:t>Nevykonaná </a:t>
            </a:r>
            <a:r>
              <a:rPr lang="cs-CZ" dirty="0" err="1"/>
              <a:t>JPZ</a:t>
            </a:r>
            <a:r>
              <a:rPr lang="cs-CZ" dirty="0"/>
              <a:t> v 1. kole, nemůže si ve 2. kole podat na maturitní obor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854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1ED405D-7221-4E58-AABE-9BDEE26BC21E}"/>
              </a:ext>
            </a:extLst>
          </p:cNvPr>
          <p:cNvSpPr txBox="1"/>
          <p:nvPr/>
        </p:nvSpPr>
        <p:spPr>
          <a:xfrm>
            <a:off x="1308847" y="702841"/>
            <a:ext cx="7135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2"/>
                </a:solidFill>
              </a:rPr>
              <a:t>Odvolání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062859A-906C-4396-BCEC-3EE1A350C15E}"/>
              </a:ext>
            </a:extLst>
          </p:cNvPr>
          <p:cNvSpPr txBox="1"/>
          <p:nvPr/>
        </p:nvSpPr>
        <p:spPr>
          <a:xfrm>
            <a:off x="516090" y="1595718"/>
            <a:ext cx="8654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Odvolat se (např. z důvodu chybného zadání, chybného hodnocení nebo narušení průběhu zkoušky) lze do 3 pracovních dnů od zveřejnění seznamu přijatých a nepřijatých, tj. do 20. 5. 2025.</a:t>
            </a:r>
          </a:p>
        </p:txBody>
      </p:sp>
    </p:spTree>
    <p:extLst>
      <p:ext uri="{BB962C8B-B14F-4D97-AF65-F5344CB8AC3E}">
        <p14:creationId xmlns:p14="http://schemas.microsoft.com/office/powerpoint/2010/main" val="815336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559C3-BAD5-4CC0-B42F-8AC194F9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Seznam škol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B35F9A-F4F3-40CF-A9F9-D2FD68559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práce a sociálních věcí - </a:t>
            </a:r>
            <a:r>
              <a:rPr lang="cs-CZ" dirty="0">
                <a:hlinkClick r:id="rId2"/>
              </a:rPr>
              <a:t>https://www.mpsv.cz/</a:t>
            </a:r>
            <a:endParaRPr lang="cs-CZ" dirty="0"/>
          </a:p>
          <a:p>
            <a:r>
              <a:rPr lang="cs-CZ" dirty="0"/>
              <a:t>Stránky ministerstva školství - </a:t>
            </a:r>
            <a:r>
              <a:rPr lang="cs-CZ" dirty="0">
                <a:hlinkClick r:id="rId3"/>
              </a:rPr>
              <a:t>http://www.msmt.cz/</a:t>
            </a:r>
            <a:endParaRPr lang="cs-CZ" dirty="0"/>
          </a:p>
          <a:p>
            <a:r>
              <a:rPr lang="cs-CZ" dirty="0">
                <a:hlinkClick r:id="rId4" action="ppaction://hlinkfile"/>
              </a:rPr>
              <a:t>www.atlasskolstvi.cz </a:t>
            </a:r>
            <a:r>
              <a:rPr lang="cs-CZ" dirty="0"/>
              <a:t> </a:t>
            </a:r>
          </a:p>
          <a:p>
            <a:r>
              <a:rPr lang="cs-CZ" dirty="0">
                <a:hlinkClick r:id="rId5"/>
              </a:rPr>
              <a:t>http://www.infoabsolvent.cz</a:t>
            </a:r>
            <a:endParaRPr lang="cs-CZ" dirty="0"/>
          </a:p>
          <a:p>
            <a:r>
              <a:rPr lang="cs-CZ" dirty="0">
                <a:hlinkClick r:id="rId6"/>
              </a:rPr>
              <a:t>http://www.stredniskoly.cz</a:t>
            </a:r>
            <a:endParaRPr lang="cs-CZ" dirty="0"/>
          </a:p>
          <a:p>
            <a:r>
              <a:rPr lang="cs-CZ" dirty="0">
                <a:hlinkClick r:id="rId7" action="ppaction://hlinkfile"/>
              </a:rPr>
              <a:t>Domů - Průvodce kariérou (zkola.cz)</a:t>
            </a:r>
            <a:endParaRPr lang="cs-CZ" dirty="0"/>
          </a:p>
          <a:p>
            <a:r>
              <a:rPr lang="cs-CZ" dirty="0">
                <a:hlinkClick r:id="rId8" action="ppaction://hlinkfile"/>
              </a:rPr>
              <a:t>Národní soustava kvalifikací (narodnikvalifikace.cz)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95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EDE3C-0D79-4591-AC5F-D932B98A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Ukázky testů k přijímacím zkouškám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8E0807-8AB5-48C2-88AA-637611AF6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http://www.scio.cz</a:t>
            </a:r>
            <a:endParaRPr lang="cs-CZ" dirty="0"/>
          </a:p>
          <a:p>
            <a:r>
              <a:rPr lang="cs-CZ" dirty="0">
                <a:hlinkClick r:id="rId3"/>
              </a:rPr>
              <a:t>http://www.skolaonline.cz</a:t>
            </a:r>
            <a:endParaRPr lang="cs-CZ" dirty="0"/>
          </a:p>
          <a:p>
            <a:r>
              <a:rPr lang="cs-CZ" dirty="0">
                <a:hlinkClick r:id="rId4"/>
              </a:rPr>
              <a:t>http://www.zaskolou.cz</a:t>
            </a:r>
            <a:endParaRPr lang="cs-CZ" dirty="0"/>
          </a:p>
          <a:p>
            <a:r>
              <a:rPr lang="cs-CZ" u="sng" dirty="0">
                <a:hlinkClick r:id="rId5"/>
              </a:rPr>
              <a:t>www.zkousky-nanecisto.cz</a:t>
            </a:r>
            <a:endParaRPr lang="cs-CZ" dirty="0"/>
          </a:p>
          <a:p>
            <a:r>
              <a:rPr lang="cs-CZ" u="sng" dirty="0">
                <a:hlinkClick r:id="rId6" action="ppaction://hlinkfile"/>
              </a:rPr>
              <a:t>Tištěná verze – TESTY z matematiky pro žáky 9. tříd ZŠ 2023-2024. ISBN 978-80-7358-410-8; TESTY z českého jazyka pro žáky 9. tříd ZŠ 2023-2024. ISBN 978-80-7358-409-2</a:t>
            </a:r>
            <a:endParaRPr lang="cs-CZ" u="sng" dirty="0"/>
          </a:p>
          <a:p>
            <a:r>
              <a:rPr lang="cs-CZ" dirty="0">
                <a:hlinkClick r:id="rId7"/>
              </a:rPr>
              <a:t>https://prijimacky.cermat.cz/menu/testova-zadani-k-procvicovani/testova-zadani-v-pdf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194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16A19-3726-4BAB-8816-271543F10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Video tutoriály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E91D00-0C4B-478B-AD40-5FCF1F960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Nový algoritmus pro přijímací zkoušky</a:t>
            </a:r>
            <a:br>
              <a:rPr lang="cs-CZ" dirty="0"/>
            </a:br>
            <a:br>
              <a:rPr lang="cs-CZ" dirty="0"/>
            </a:br>
            <a:r>
              <a:rPr lang="cs-CZ" dirty="0">
                <a:hlinkClick r:id="rId3"/>
              </a:rPr>
              <a:t>https://www.youtube.com/watch?v=CJ2Zv556_GI</a:t>
            </a:r>
            <a:endParaRPr lang="cs-CZ" dirty="0"/>
          </a:p>
          <a:p>
            <a:r>
              <a:rPr lang="cs-CZ" dirty="0">
                <a:hlinkClick r:id="rId4"/>
              </a:rPr>
              <a:t>Informace pro rodiče a žáky o elektronickém přihlašování na střední školy </a:t>
            </a:r>
            <a:br>
              <a:rPr lang="cs-CZ" dirty="0"/>
            </a:br>
            <a:br>
              <a:rPr lang="cs-CZ" dirty="0"/>
            </a:br>
            <a:r>
              <a:rPr lang="cs-CZ" dirty="0">
                <a:hlinkClick r:id="rId5"/>
              </a:rPr>
              <a:t>https://www.youtube.com/watch?v=vRHfOhAKOYY&amp;t=1s</a:t>
            </a:r>
            <a:endParaRPr lang="cs-CZ" dirty="0"/>
          </a:p>
          <a:p>
            <a:r>
              <a:rPr lang="cs-CZ" dirty="0"/>
              <a:t>Odkaz na stránky </a:t>
            </a:r>
            <a:r>
              <a:rPr lang="cs-CZ" dirty="0">
                <a:hlinkClick r:id="rId6"/>
              </a:rPr>
              <a:t>www.prihlaskynastredni.cz</a:t>
            </a:r>
            <a:r>
              <a:rPr lang="cs-CZ" dirty="0"/>
              <a:t> (3. video - „Jak na přihlášku v </a:t>
            </a:r>
            <a:r>
              <a:rPr lang="cs-CZ" dirty="0" err="1"/>
              <a:t>DiPSy</a:t>
            </a:r>
            <a:r>
              <a:rPr lang="cs-CZ" dirty="0"/>
              <a:t>“)</a:t>
            </a:r>
            <a:br>
              <a:rPr lang="cs-CZ" dirty="0"/>
            </a:br>
            <a:r>
              <a:rPr lang="cs-CZ" dirty="0">
                <a:hlinkClick r:id="rId7"/>
              </a:rPr>
              <a:t>https://www.youtube.com/watch?v=Q4YjKGuO3T0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046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C1D0A-F0B0-436F-8A78-1612048D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Testování pro žáky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917BAA-E33F-4F70-A81A-85BD4C1DC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err="1">
                <a:hlinkClick r:id="rId2"/>
              </a:rPr>
              <a:t>MBTI</a:t>
            </a:r>
            <a:r>
              <a:rPr lang="cs-CZ" u="sng" dirty="0">
                <a:hlinkClick r:id="rId2"/>
              </a:rPr>
              <a:t> test osobnosti zdarma, typy osobnosti, vztahy a kariéra (znas.se)</a:t>
            </a:r>
            <a:endParaRPr lang="cs-CZ" dirty="0"/>
          </a:p>
          <a:p>
            <a:pPr lvl="0"/>
            <a:r>
              <a:rPr lang="cs-CZ" u="sng" dirty="0">
                <a:hlinkClick r:id="rId3"/>
              </a:rPr>
              <a:t>Na jakou práci se hodíš? Test osobnosti (emiero.cz)</a:t>
            </a:r>
            <a:endParaRPr lang="cs-CZ" dirty="0"/>
          </a:p>
          <a:p>
            <a:pPr lvl="0"/>
            <a:r>
              <a:rPr lang="cs-CZ" u="sng" dirty="0">
                <a:hlinkClick r:id="rId4"/>
              </a:rPr>
              <a:t>Test osobnosti. </a:t>
            </a:r>
            <a:r>
              <a:rPr lang="cs-CZ" u="sng" dirty="0" err="1">
                <a:hlinkClick r:id="rId4"/>
              </a:rPr>
              <a:t>MBTI</a:t>
            </a:r>
            <a:r>
              <a:rPr lang="cs-CZ" u="sng" dirty="0">
                <a:hlinkClick r:id="rId4"/>
              </a:rPr>
              <a:t> (hys.cz)</a:t>
            </a:r>
            <a:endParaRPr lang="cs-CZ" dirty="0"/>
          </a:p>
          <a:p>
            <a:pPr lvl="0"/>
            <a:r>
              <a:rPr lang="cs-CZ" u="sng" dirty="0" err="1">
                <a:hlinkClick r:id="rId5"/>
              </a:rPr>
              <a:t>Salmondo</a:t>
            </a:r>
            <a:endParaRPr lang="cs-CZ" dirty="0"/>
          </a:p>
          <a:p>
            <a:pPr lvl="0"/>
            <a:r>
              <a:rPr lang="cs-CZ" u="sng" dirty="0">
                <a:hlinkClick r:id="rId6"/>
              </a:rPr>
              <a:t>Úvod | </a:t>
            </a:r>
            <a:r>
              <a:rPr lang="cs-CZ" u="sng" dirty="0" err="1">
                <a:hlinkClick r:id="rId6"/>
              </a:rPr>
              <a:t>COMDI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467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5B4C1-A576-4B52-9601-17F85940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Děkuji </a:t>
            </a:r>
            <a:r>
              <a:rPr lang="cs-CZ" b="1"/>
              <a:t>za pozornost </a:t>
            </a:r>
            <a:r>
              <a:rPr lang="cs-CZ" b="1">
                <a:sym typeface="Wingdings" panose="05000000000000000000" pitchFamily="2" charset="2"/>
              </a:rPr>
              <a:t>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172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64167-3E49-40A6-BA72-6E976C51D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9867" y="5211698"/>
            <a:ext cx="7766936" cy="1646302"/>
          </a:xfrm>
        </p:spPr>
        <p:txBody>
          <a:bodyPr/>
          <a:lstStyle/>
          <a:p>
            <a:pPr marL="0" indent="0"/>
            <a:br>
              <a:rPr lang="cs-CZ" sz="6600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FA97DE-A197-479A-B58C-A7BB4FA3A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609600"/>
            <a:ext cx="7766936" cy="5298141"/>
          </a:xfrm>
        </p:spPr>
        <p:txBody>
          <a:bodyPr>
            <a:normAutofit fontScale="92500" lnSpcReduction="10000"/>
          </a:bodyPr>
          <a:lstStyle/>
          <a:p>
            <a:pPr algn="l"/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Pořadí škol na přihlášce vyjadřuje </a:t>
            </a:r>
            <a:r>
              <a:rPr lang="cs-CZ" sz="2400" b="1" dirty="0">
                <a:solidFill>
                  <a:schemeClr val="tx1"/>
                </a:solidFill>
              </a:rPr>
              <a:t>přednostní volbu </a:t>
            </a:r>
            <a:r>
              <a:rPr lang="cs-CZ" sz="2400" dirty="0">
                <a:solidFill>
                  <a:schemeClr val="tx1"/>
                </a:solidFill>
              </a:rPr>
              <a:t>– preference a musí být na všech přihláškách stejné.</a:t>
            </a: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/>
              </a:solidFill>
            </a:endParaRPr>
          </a:p>
          <a:p>
            <a:pPr algn="l"/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Sjednocení přijímacího řízení do všech oborů vzdělávání (bez i s talentovou zkouškou)</a:t>
            </a: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Po termínu pro podání přihlášek (20. února 2025) již není možná změna</a:t>
            </a:r>
          </a:p>
          <a:p>
            <a:pPr algn="l"/>
            <a:br>
              <a:rPr lang="cs-CZ" sz="2400" dirty="0">
                <a:solidFill>
                  <a:schemeClr val="tx1"/>
                </a:solidFill>
              </a:rPr>
            </a:b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7100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6A40-4DBA-467F-834E-A084DC0E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6824"/>
          </a:xfrm>
        </p:spPr>
        <p:txBody>
          <a:bodyPr/>
          <a:lstStyle/>
          <a:p>
            <a:r>
              <a:rPr lang="cs-CZ" b="1" dirty="0"/>
              <a:t>Elektronické podání přihlášek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A62BD56-2788-443D-B86A-B9314119458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 l="18955" t="5530" r="7843" b="3310"/>
          <a:stretch>
            <a:fillRect/>
          </a:stretch>
        </p:blipFill>
        <p:spPr>
          <a:xfrm>
            <a:off x="677334" y="1416424"/>
            <a:ext cx="1904723" cy="462597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3FB8EF3-D588-4D10-860D-0F830CF70E09}"/>
              </a:ext>
            </a:extLst>
          </p:cNvPr>
          <p:cNvSpPr txBox="1"/>
          <p:nvPr/>
        </p:nvSpPr>
        <p:spPr>
          <a:xfrm>
            <a:off x="2917998" y="1228949"/>
            <a:ext cx="575425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accent2"/>
                </a:solidFill>
              </a:rPr>
              <a:t>Nejlepší a nejjednodušší způsob</a:t>
            </a:r>
            <a:br>
              <a:rPr lang="cs-CZ" sz="2000" dirty="0">
                <a:solidFill>
                  <a:schemeClr val="accent2"/>
                </a:solidFill>
              </a:rPr>
            </a:br>
            <a:endParaRPr lang="cs-CZ" sz="2000" dirty="0">
              <a:solidFill>
                <a:schemeClr val="accent2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/>
              <a:t>informační systém je napojen na registr obyvatel</a:t>
            </a:r>
          </a:p>
          <a:p>
            <a:pPr marL="285750" indent="-285750">
              <a:buFontTx/>
              <a:buChar char="-"/>
            </a:pPr>
            <a:r>
              <a:rPr lang="cs-CZ" dirty="0"/>
              <a:t>do systému se přihlásíte pomocí identity občana, přihlásí se vlastně každý, kdo vlastní bankovní účet</a:t>
            </a:r>
          </a:p>
          <a:p>
            <a:pPr marL="285750" indent="-285750">
              <a:buFontTx/>
              <a:buChar char="-"/>
            </a:pPr>
            <a:r>
              <a:rPr lang="cs-CZ" dirty="0"/>
              <a:t>po přihlášení si ze seznamu svých dětí, vyberete to, které chcete přihlásit</a:t>
            </a:r>
          </a:p>
          <a:p>
            <a:pPr marL="285750" indent="-285750">
              <a:buFontTx/>
              <a:buChar char="-"/>
            </a:pPr>
            <a:r>
              <a:rPr lang="cs-CZ" dirty="0"/>
              <a:t>vyberete z daného seznamu 3 – 5 oborů (2 s talentovou zkouškou) </a:t>
            </a:r>
            <a:r>
              <a:rPr lang="cs-CZ" dirty="0" err="1"/>
              <a:t>prioritizujete</a:t>
            </a:r>
            <a:r>
              <a:rPr lang="cs-CZ" dirty="0"/>
              <a:t>, vidíte informace o dané škole, kolik bude letos přijatých uchazečů, jak tomu bylo v minulých letech, jaké obory daná škola nabízí, dokumenty, co jsou potřeba doložit</a:t>
            </a:r>
          </a:p>
          <a:p>
            <a:pPr marL="285750" indent="-285750">
              <a:buFontTx/>
              <a:buChar char="-"/>
            </a:pPr>
            <a:r>
              <a:rPr lang="cs-CZ" dirty="0"/>
              <a:t>dokumenty přikládáte skenováním nebo fotografií</a:t>
            </a:r>
          </a:p>
          <a:p>
            <a:pPr marL="285750" indent="-285750">
              <a:buFontTx/>
              <a:buChar char="-"/>
            </a:pPr>
            <a:r>
              <a:rPr lang="cs-CZ" dirty="0"/>
              <a:t>po zadání všechno, potvrdíte a odešlete, následně Vám přijde mail, kde najdete potvrzení o podání přihlášky.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sz="1400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50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7B448-E04C-40E6-9E22-47A3BE49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cs-CZ" b="1" dirty="0"/>
              <a:t>Hybridní podání přihlášky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3784C2-D4DA-43F1-9EB6-DCD1800EF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/>
          <a:lstStyle/>
          <a:p>
            <a:pPr lvl="0"/>
            <a:r>
              <a:rPr lang="cs-CZ" dirty="0"/>
              <a:t>výpis získaný z informačního systému </a:t>
            </a:r>
          </a:p>
          <a:p>
            <a:pPr lvl="0"/>
            <a:r>
              <a:rPr lang="cs-CZ" dirty="0"/>
              <a:t>do systému se nepřihlásíte pomocí ID občana, ale přihlásíte se anonymně. </a:t>
            </a:r>
          </a:p>
          <a:p>
            <a:pPr lvl="0"/>
            <a:r>
              <a:rPr lang="cs-CZ" dirty="0"/>
              <a:t>vše vyplníte, po zadání rodného čísla by se měly objevit informace z registru obyvatel</a:t>
            </a:r>
          </a:p>
          <a:p>
            <a:pPr lvl="0"/>
            <a:r>
              <a:rPr lang="cs-CZ" dirty="0"/>
              <a:t>ostatní stejné jako u elektronického podání</a:t>
            </a:r>
          </a:p>
          <a:p>
            <a:pPr lvl="0"/>
            <a:r>
              <a:rPr lang="cs-CZ" dirty="0"/>
              <a:t>nepotvrzujete a neodesíláte elektronicky, nahrajete veškeré přílohy a vytisknete si výpis přihlášky, podepíšete ho a doručíte buď osobně, poštou či datovou schránkou na všechny tři školy</a:t>
            </a:r>
          </a:p>
          <a:p>
            <a:pPr lvl="0"/>
            <a:r>
              <a:rPr lang="cs-CZ" dirty="0"/>
              <a:t>přihlášce bude udělen identifikační kód, díky kterému se ředitelům zpřístupní údaje z přihlášky</a:t>
            </a:r>
          </a:p>
          <a:p>
            <a:pPr lvl="0"/>
            <a:r>
              <a:rPr lang="cs-CZ" dirty="0"/>
              <a:t>Pozvánka přijde poštou</a:t>
            </a:r>
          </a:p>
          <a:p>
            <a:pPr lvl="0"/>
            <a:r>
              <a:rPr lang="cs-CZ" dirty="0"/>
              <a:t>Neuvidíte vyhodnocení výsledků vašeho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03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6B4A7-DB50-47B2-AC2D-012AF627C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894"/>
          </a:xfrm>
        </p:spPr>
        <p:txBody>
          <a:bodyPr/>
          <a:lstStyle/>
          <a:p>
            <a:r>
              <a:rPr lang="cs-CZ" b="1" dirty="0"/>
              <a:t>Papírové podání přihlášky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9E3027-F17E-421F-9881-573D16E2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5035"/>
            <a:ext cx="8596668" cy="4526327"/>
          </a:xfrm>
        </p:spPr>
        <p:txBody>
          <a:bodyPr/>
          <a:lstStyle/>
          <a:p>
            <a:pPr lvl="0"/>
            <a:r>
              <a:rPr lang="cs-CZ" dirty="0"/>
              <a:t>tiskopis, který stanoví ministerstvo</a:t>
            </a:r>
          </a:p>
          <a:p>
            <a:pPr lvl="0"/>
            <a:r>
              <a:rPr lang="cs-CZ" dirty="0"/>
              <a:t>klasická přihláška, jako byla doposud</a:t>
            </a:r>
          </a:p>
          <a:p>
            <a:pPr lvl="0"/>
            <a:r>
              <a:rPr lang="cs-CZ" dirty="0"/>
              <a:t>každou přihlášku musíte doručit do zvolených škol</a:t>
            </a:r>
          </a:p>
          <a:p>
            <a:pPr lvl="0"/>
            <a:r>
              <a:rPr lang="cs-CZ" dirty="0"/>
              <a:t>k přihlášce přikládáte přílohy </a:t>
            </a:r>
          </a:p>
          <a:p>
            <a:pPr lvl="0"/>
            <a:r>
              <a:rPr lang="cs-CZ" dirty="0"/>
              <a:t>platí také prioritizace škol</a:t>
            </a:r>
          </a:p>
          <a:p>
            <a:pPr marL="0" lvl="0" indent="0">
              <a:buNone/>
            </a:pPr>
            <a:br>
              <a:rPr lang="cs-CZ" dirty="0"/>
            </a:br>
            <a:endParaRPr lang="cs-CZ" dirty="0"/>
          </a:p>
          <a:p>
            <a:pPr lvl="0"/>
            <a:r>
              <a:rPr lang="cs-CZ" dirty="0"/>
              <a:t>nevýhodná varianta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91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4D288-FB7D-4AEC-932F-1E8F0969A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1318"/>
          </a:xfrm>
        </p:spPr>
        <p:txBody>
          <a:bodyPr/>
          <a:lstStyle/>
          <a:p>
            <a:r>
              <a:rPr lang="cs-CZ" b="1" dirty="0"/>
              <a:t>Kritéria přijímacího řízení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C96F6-54D5-4A75-BC4D-22B279FF0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956"/>
            <a:ext cx="8596668" cy="4750444"/>
          </a:xfrm>
        </p:spPr>
        <p:txBody>
          <a:bodyPr>
            <a:normAutofit/>
          </a:bodyPr>
          <a:lstStyle/>
          <a:p>
            <a:r>
              <a:rPr lang="cs-CZ" dirty="0"/>
              <a:t>Jednotná přijímací zkouška u určených oborů vzdělávání (maturitní zkouška)</a:t>
            </a:r>
            <a:br>
              <a:rPr lang="cs-CZ" dirty="0"/>
            </a:br>
            <a:endParaRPr lang="cs-CZ" dirty="0"/>
          </a:p>
          <a:p>
            <a:r>
              <a:rPr lang="cs-CZ" dirty="0"/>
              <a:t>Školní přijímací zkouška (v kompetenci ředitele SŠ)</a:t>
            </a:r>
            <a:br>
              <a:rPr lang="cs-CZ" dirty="0"/>
            </a:br>
            <a:endParaRPr lang="cs-CZ" dirty="0"/>
          </a:p>
          <a:p>
            <a:r>
              <a:rPr lang="cs-CZ" dirty="0"/>
              <a:t>Talentová zkouška (je-li stanovena v </a:t>
            </a:r>
            <a:r>
              <a:rPr lang="cs-CZ" dirty="0" err="1"/>
              <a:t>RVP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  <a:p>
            <a:r>
              <a:rPr lang="cs-CZ" dirty="0"/>
              <a:t>Hodnocení na vysvědčení z předchozího vzdělávání (v kompetenci Ř SŠ)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Další skutečnosti, které osvědčují vhodné schopnosti, vědomosti (vysvědčení, olympiády, portfolia, potvrzení zdravotní způsobilosti</a:t>
            </a:r>
          </a:p>
        </p:txBody>
      </p:sp>
    </p:spTree>
    <p:extLst>
      <p:ext uri="{BB962C8B-B14F-4D97-AF65-F5344CB8AC3E}">
        <p14:creationId xmlns:p14="http://schemas.microsoft.com/office/powerpoint/2010/main" val="351212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35AFF-D6EA-440F-A0B6-7A140E9B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Dodatečné předložení dokladů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9E74B5-5243-4B21-A961-BBE9F2DD2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9177"/>
            <a:ext cx="8596668" cy="4562186"/>
          </a:xfrm>
        </p:spPr>
        <p:txBody>
          <a:bodyPr>
            <a:normAutofit/>
          </a:bodyPr>
          <a:lstStyle/>
          <a:p>
            <a:r>
              <a:rPr lang="cs-CZ" sz="2400" dirty="0"/>
              <a:t>Ředitel školy může v rámci kritérií přijímacího řízení určit pozdější termín pro předložení dokladů prokazujících plnění kritérií přijímacího řízení (než do 20. 2. 2025), která pro dané kolo vyhlásil</a:t>
            </a:r>
          </a:p>
          <a:p>
            <a:endParaRPr lang="cs-CZ" sz="2400" dirty="0"/>
          </a:p>
          <a:p>
            <a:r>
              <a:rPr lang="cs-CZ" sz="2400" dirty="0"/>
              <a:t>Po prodlouženém termínu již nelze nic dokládat </a:t>
            </a:r>
          </a:p>
        </p:txBody>
      </p:sp>
    </p:spTree>
    <p:extLst>
      <p:ext uri="{BB962C8B-B14F-4D97-AF65-F5344CB8AC3E}">
        <p14:creationId xmlns:p14="http://schemas.microsoft.com/office/powerpoint/2010/main" val="2477808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963BA-57EB-4D15-A105-48B92B32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b="1" dirty="0"/>
              <a:t>Cizinci s dočasnou ochranou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E76E8A-F4EC-4E9E-9EE2-7AEF3210C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4707"/>
            <a:ext cx="8596668" cy="4696656"/>
          </a:xfrm>
        </p:spPr>
        <p:txBody>
          <a:bodyPr>
            <a:normAutofit/>
          </a:bodyPr>
          <a:lstStyle/>
          <a:p>
            <a:pPr lvl="0" fontAlgn="auto"/>
            <a:r>
              <a:rPr lang="cs-CZ" dirty="0"/>
              <a:t>na základě žádosti lze prominout zkoušku z češtiny – tedy didaktický test, žádost o prominutí je nutné přidat k přihlášce </a:t>
            </a:r>
            <a:endParaRPr lang="cs-CZ" sz="1400" dirty="0"/>
          </a:p>
          <a:p>
            <a:pPr lvl="0" fontAlgn="auto"/>
            <a:r>
              <a:rPr lang="cs-CZ" dirty="0"/>
              <a:t>pokud se nezúčastní didaktického testu – škola povede s uchazečem pohovor</a:t>
            </a:r>
            <a:endParaRPr lang="cs-CZ" sz="1400" dirty="0"/>
          </a:p>
          <a:p>
            <a:pPr lvl="0" fontAlgn="auto"/>
            <a:r>
              <a:rPr lang="cs-CZ" dirty="0"/>
              <a:t>mají nárok na konání didaktického testu z matematiky v rodném jazyce</a:t>
            </a:r>
            <a:endParaRPr lang="cs-CZ" sz="1400" dirty="0"/>
          </a:p>
          <a:p>
            <a:pPr lvl="0" fontAlgn="auto"/>
            <a:r>
              <a:rPr lang="cs-CZ" dirty="0"/>
              <a:t>pokud budou konat test z M v českém jazyce – navyšuje se časový limit o 25 %, možnost používat překladový slovník </a:t>
            </a:r>
            <a:endParaRPr lang="cs-CZ" sz="1400" dirty="0"/>
          </a:p>
          <a:p>
            <a:pPr lvl="0" fontAlgn="auto"/>
            <a:r>
              <a:rPr lang="cs-CZ" dirty="0"/>
              <a:t>doloží, že je cizincem – dočasná ochrana</a:t>
            </a:r>
            <a:endParaRPr lang="cs-CZ" sz="1400" dirty="0"/>
          </a:p>
          <a:p>
            <a:pPr lvl="0" fontAlgn="auto"/>
            <a:r>
              <a:rPr lang="cs-CZ" dirty="0"/>
              <a:t>Přílohy k přihlášce</a:t>
            </a:r>
            <a:endParaRPr lang="cs-CZ" sz="1400" dirty="0"/>
          </a:p>
          <a:p>
            <a:pPr lvl="1" fontAlgn="auto"/>
            <a:r>
              <a:rPr lang="cs-CZ" dirty="0"/>
              <a:t>Foto, </a:t>
            </a:r>
            <a:r>
              <a:rPr lang="cs-CZ" dirty="0" err="1"/>
              <a:t>sken</a:t>
            </a:r>
            <a:r>
              <a:rPr lang="cs-CZ" dirty="0"/>
              <a:t> vysvědčení z předchozího vzdělávání nebo další doklady dle kritérií je možné doložit čestným prohlášením </a:t>
            </a:r>
            <a:endParaRPr lang="cs-CZ" sz="1200" dirty="0"/>
          </a:p>
          <a:p>
            <a:pPr lvl="1" fontAlgn="auto"/>
            <a:r>
              <a:rPr lang="cs-CZ" dirty="0"/>
              <a:t>Vízum</a:t>
            </a:r>
            <a:endParaRPr lang="cs-CZ" sz="1200" dirty="0"/>
          </a:p>
          <a:p>
            <a:pPr lvl="1" fontAlgn="auto"/>
            <a:r>
              <a:rPr lang="cs-CZ" sz="1200" dirty="0">
                <a:hlinkClick r:id="rId2"/>
              </a:rPr>
              <a:t>https://prijimacky.cermat.cz/menu/upravy-podminek-prijimaciho-rizeni</a:t>
            </a:r>
            <a:endParaRPr lang="cs-CZ" sz="1200" dirty="0"/>
          </a:p>
          <a:p>
            <a:pPr lvl="1" fontAlgn="auto"/>
            <a:r>
              <a:rPr lang="cs-CZ" sz="1200" dirty="0">
                <a:hlinkClick r:id="rId3"/>
              </a:rPr>
              <a:t>Opatření obecné povahy - žáci s dočasnou ochranou</a:t>
            </a: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79191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1994</TotalTime>
  <Words>1782</Words>
  <Application>Microsoft Office PowerPoint</Application>
  <PresentationFormat>Širokoúhlá obrazovka</PresentationFormat>
  <Paragraphs>166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Fazeta</vt:lpstr>
      <vt:lpstr>Přijímací řízení  do středního vzdělávání  a vzdělávání v konzervatoři  </vt:lpstr>
      <vt:lpstr>Přihlášky</vt:lpstr>
      <vt:lpstr> </vt:lpstr>
      <vt:lpstr>Elektronické podání přihlášek</vt:lpstr>
      <vt:lpstr>Hybridní podání přihlášky</vt:lpstr>
      <vt:lpstr>Papírové podání přihlášky</vt:lpstr>
      <vt:lpstr>Kritéria přijímacího řízení </vt:lpstr>
      <vt:lpstr>Dodatečné předložení dokladů</vt:lpstr>
      <vt:lpstr>Cizinci s dočasnou ochranou</vt:lpstr>
      <vt:lpstr>Žáci se SVP (speciálními vzdělávacími potřebami)</vt:lpstr>
      <vt:lpstr>Termíny 1. kola JPZ</vt:lpstr>
      <vt:lpstr>Podání omluvy</vt:lpstr>
      <vt:lpstr>Jednotná přijímací zkouška</vt:lpstr>
      <vt:lpstr>Školní část JPZ</vt:lpstr>
      <vt:lpstr>Prezentace aplikace PowerPoint</vt:lpstr>
      <vt:lpstr>Výsledky přijímacího řízení</vt:lpstr>
      <vt:lpstr>Vzdání se přijetí v 1. kole</vt:lpstr>
      <vt:lpstr>2. kolo JPZ</vt:lpstr>
      <vt:lpstr>3. kolo JPZ</vt:lpstr>
      <vt:lpstr>Novinky</vt:lpstr>
      <vt:lpstr>Prezentace aplikace PowerPoint</vt:lpstr>
      <vt:lpstr>Seznam škol</vt:lpstr>
      <vt:lpstr>Ukázky testů k přijímacím zkouškám  </vt:lpstr>
      <vt:lpstr>Video tutoriály </vt:lpstr>
      <vt:lpstr>Testování pro žáky  </vt:lpstr>
      <vt:lpstr>Děkuji za pozornost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 do středního vzdělávání  a vzdělávání v konzervatoři  od 1. ledna 2024</dc:title>
  <dc:creator>lenka.dvorakova@tyrsovka.int</dc:creator>
  <cp:lastModifiedBy>lenka.dvorakova@tyrsovka.int</cp:lastModifiedBy>
  <cp:revision>36</cp:revision>
  <dcterms:created xsi:type="dcterms:W3CDTF">2024-01-12T18:01:37Z</dcterms:created>
  <dcterms:modified xsi:type="dcterms:W3CDTF">2024-11-25T21:27:23Z</dcterms:modified>
</cp:coreProperties>
</file>